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8" r:id="rId1"/>
  </p:sldMasterIdLst>
  <p:sldIdLst>
    <p:sldId id="256" r:id="rId2"/>
    <p:sldId id="257" r:id="rId3"/>
    <p:sldId id="258" r:id="rId4"/>
    <p:sldId id="259" r:id="rId5"/>
    <p:sldId id="269" r:id="rId6"/>
    <p:sldId id="260" r:id="rId7"/>
    <p:sldId id="272" r:id="rId8"/>
    <p:sldId id="271" r:id="rId9"/>
    <p:sldId id="273" r:id="rId10"/>
    <p:sldId id="270" r:id="rId11"/>
    <p:sldId id="274" r:id="rId12"/>
    <p:sldId id="276" r:id="rId13"/>
    <p:sldId id="275" r:id="rId14"/>
    <p:sldId id="277" r:id="rId15"/>
    <p:sldId id="279" r:id="rId16"/>
    <p:sldId id="264" r:id="rId17"/>
    <p:sldId id="278" r:id="rId18"/>
    <p:sldId id="280" r:id="rId19"/>
    <p:sldId id="265" r:id="rId20"/>
    <p:sldId id="266" r:id="rId21"/>
    <p:sldId id="267" r:id="rId22"/>
    <p:sldId id="268"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47" autoAdjust="0"/>
    <p:restoredTop sz="94660"/>
  </p:normalViewPr>
  <p:slideViewPr>
    <p:cSldViewPr>
      <p:cViewPr varScale="1">
        <p:scale>
          <a:sx n="70" d="100"/>
          <a:sy n="70" d="100"/>
        </p:scale>
        <p:origin x="1302"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jp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06968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91998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064294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509885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943987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49505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10/18/2020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220297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10/18/2020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28430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034861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234558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825332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10/18/2020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781727791"/>
      </p:ext>
    </p:extLst>
  </p:cSld>
  <p:clrMap bg1="lt1" tx1="dk1" bg2="lt2" tx2="dk2" accent1="accent1" accent2="accent2" accent3="accent3" accent4="accent4" accent5="accent5" accent6="accent6" hlink="hlink" folHlink="folHlink"/>
  <p:sldLayoutIdLst>
    <p:sldLayoutId id="2147483869" r:id="rId1"/>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 id="21474838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1697037"/>
          </a:xfrm>
        </p:spPr>
        <p:txBody>
          <a:bodyPr>
            <a:normAutofit/>
          </a:bodyPr>
          <a:lstStyle/>
          <a:p>
            <a:r>
              <a:rPr lang="en-US" sz="6600" dirty="0" smtClean="0"/>
              <a:t>Geography of Pakistan</a:t>
            </a:r>
            <a:endParaRPr lang="en-US" sz="6600" dirty="0"/>
          </a:p>
        </p:txBody>
      </p:sp>
      <p:sp>
        <p:nvSpPr>
          <p:cNvPr id="3" name="Subtitle 2"/>
          <p:cNvSpPr>
            <a:spLocks noGrp="1"/>
          </p:cNvSpPr>
          <p:nvPr>
            <p:ph type="subTitle" idx="1"/>
          </p:nvPr>
        </p:nvSpPr>
        <p:spPr/>
        <p:txBody>
          <a:bodyPr/>
          <a:lstStyle/>
          <a:p>
            <a:r>
              <a:rPr lang="en-US" dirty="0" smtClean="0"/>
              <a:t>The Geographical layout of Pakistan</a:t>
            </a:r>
            <a:endParaRPr lang="en-US" dirty="0"/>
          </a:p>
        </p:txBody>
      </p:sp>
    </p:spTree>
    <p:extLst>
      <p:ext uri="{BB962C8B-B14F-4D97-AF65-F5344CB8AC3E}">
        <p14:creationId xmlns:p14="http://schemas.microsoft.com/office/powerpoint/2010/main" val="3675828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217662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28601"/>
            <a:ext cx="7886700" cy="762000"/>
          </a:xfrm>
        </p:spPr>
        <p:txBody>
          <a:bodyPr>
            <a:normAutofit/>
          </a:bodyPr>
          <a:lstStyle/>
          <a:p>
            <a:r>
              <a:rPr lang="en-US" b="1" dirty="0" smtClean="0"/>
              <a:t>Plateaus </a:t>
            </a:r>
            <a:r>
              <a:rPr lang="en-US" sz="1600" dirty="0" smtClean="0"/>
              <a:t>(A large flat area of land that is higher than the land around it)</a:t>
            </a:r>
            <a:endParaRPr lang="en-US" sz="1600" dirty="0"/>
          </a:p>
        </p:txBody>
      </p:sp>
      <p:sp>
        <p:nvSpPr>
          <p:cNvPr id="3" name="Content Placeholder 2"/>
          <p:cNvSpPr>
            <a:spLocks noGrp="1"/>
          </p:cNvSpPr>
          <p:nvPr>
            <p:ph idx="1"/>
          </p:nvPr>
        </p:nvSpPr>
        <p:spPr>
          <a:xfrm>
            <a:off x="628650" y="990601"/>
            <a:ext cx="7886700" cy="5521325"/>
          </a:xfrm>
        </p:spPr>
        <p:txBody>
          <a:bodyPr/>
          <a:lstStyle/>
          <a:p>
            <a:pPr marL="228600" lvl="1">
              <a:spcBef>
                <a:spcPts val="1000"/>
              </a:spcBef>
            </a:pPr>
            <a:r>
              <a:rPr lang="en-US" sz="2800" b="1" u="sng" dirty="0"/>
              <a:t>The </a:t>
            </a:r>
            <a:r>
              <a:rPr lang="en-US" sz="2800" b="1" u="sng" dirty="0" smtClean="0"/>
              <a:t>Baluchistan </a:t>
            </a:r>
            <a:r>
              <a:rPr lang="en-US" sz="2800" b="1" u="sng" dirty="0" smtClean="0"/>
              <a:t>plateau</a:t>
            </a:r>
            <a:r>
              <a:rPr lang="en-US" dirty="0" smtClean="0"/>
              <a:t>: variety of </a:t>
            </a:r>
            <a:r>
              <a:rPr lang="en-US" dirty="0"/>
              <a:t>features Mountains, Plateaus and Basins </a:t>
            </a:r>
            <a:r>
              <a:rPr lang="en-US" sz="1600" dirty="0"/>
              <a:t>(an area of land that is lower at the center than at the edges, especially one from which water runs down into a </a:t>
            </a:r>
            <a:r>
              <a:rPr lang="en-US" sz="1600" dirty="0" smtClean="0"/>
              <a:t>river)</a:t>
            </a:r>
            <a:endParaRPr lang="en-US" dirty="0"/>
          </a:p>
          <a:p>
            <a:pPr marL="228600" lvl="1">
              <a:spcBef>
                <a:spcPts val="1000"/>
              </a:spcBef>
            </a:pPr>
            <a:r>
              <a:rPr lang="en-US" u="sng" dirty="0" smtClean="0"/>
              <a:t>Basins</a:t>
            </a:r>
            <a:r>
              <a:rPr lang="en-US" dirty="0" smtClean="0"/>
              <a:t> of North Baluchistan: </a:t>
            </a:r>
            <a:r>
              <a:rPr lang="en-US" dirty="0" err="1" smtClean="0"/>
              <a:t>Zhob</a:t>
            </a:r>
            <a:r>
              <a:rPr lang="en-US" dirty="0" smtClean="0"/>
              <a:t> Basin and </a:t>
            </a:r>
            <a:r>
              <a:rPr lang="en-US" dirty="0" err="1" smtClean="0"/>
              <a:t>Loralai</a:t>
            </a:r>
            <a:r>
              <a:rPr lang="en-US" dirty="0" smtClean="0"/>
              <a:t> Basin </a:t>
            </a:r>
          </a:p>
          <a:p>
            <a:pPr marL="685800" lvl="2">
              <a:spcBef>
                <a:spcPts val="1000"/>
              </a:spcBef>
            </a:pPr>
            <a:r>
              <a:rPr lang="en-US" dirty="0" smtClean="0"/>
              <a:t>Present between </a:t>
            </a:r>
            <a:r>
              <a:rPr lang="en-US" dirty="0" err="1"/>
              <a:t>T</a:t>
            </a:r>
            <a:r>
              <a:rPr lang="en-US" dirty="0" err="1" smtClean="0"/>
              <a:t>obba</a:t>
            </a:r>
            <a:r>
              <a:rPr lang="en-US" dirty="0" smtClean="0"/>
              <a:t> </a:t>
            </a:r>
            <a:r>
              <a:rPr lang="en-US" dirty="0" err="1"/>
              <a:t>K</a:t>
            </a:r>
            <a:r>
              <a:rPr lang="en-US" dirty="0" err="1" smtClean="0"/>
              <a:t>akr</a:t>
            </a:r>
            <a:r>
              <a:rPr lang="en-US" dirty="0" smtClean="0"/>
              <a:t> Ranges and </a:t>
            </a:r>
            <a:r>
              <a:rPr lang="en-US" dirty="0" err="1" smtClean="0"/>
              <a:t>Suleman</a:t>
            </a:r>
            <a:r>
              <a:rPr lang="en-US" dirty="0" smtClean="0"/>
              <a:t> Ranges  </a:t>
            </a:r>
          </a:p>
          <a:p>
            <a:pPr marL="685800" lvl="2">
              <a:spcBef>
                <a:spcPts val="1000"/>
              </a:spcBef>
            </a:pPr>
            <a:r>
              <a:rPr lang="en-US" dirty="0" smtClean="0"/>
              <a:t>Quetta valley</a:t>
            </a:r>
          </a:p>
          <a:p>
            <a:pPr marL="228600" lvl="1">
              <a:spcBef>
                <a:spcPts val="1000"/>
              </a:spcBef>
            </a:pPr>
            <a:r>
              <a:rPr lang="en-US" dirty="0" smtClean="0"/>
              <a:t> </a:t>
            </a:r>
            <a:r>
              <a:rPr lang="en-US" u="sng" dirty="0" smtClean="0"/>
              <a:t>Basins</a:t>
            </a:r>
            <a:r>
              <a:rPr lang="en-US" dirty="0" smtClean="0"/>
              <a:t> of Western Baluchistan</a:t>
            </a:r>
          </a:p>
          <a:p>
            <a:pPr marL="685800" lvl="2">
              <a:spcBef>
                <a:spcPts val="1000"/>
              </a:spcBef>
            </a:pPr>
            <a:r>
              <a:rPr lang="en-US" dirty="0" smtClean="0"/>
              <a:t>Inland Basin (no outlet to the sea)</a:t>
            </a:r>
          </a:p>
          <a:p>
            <a:pPr marL="685800" lvl="2">
              <a:spcBef>
                <a:spcPts val="1000"/>
              </a:spcBef>
            </a:pPr>
            <a:r>
              <a:rPr lang="en-US" dirty="0" smtClean="0"/>
              <a:t>Present between </a:t>
            </a:r>
            <a:r>
              <a:rPr lang="en-US" dirty="0" err="1" smtClean="0"/>
              <a:t>Chaghi</a:t>
            </a:r>
            <a:r>
              <a:rPr lang="en-US" dirty="0" smtClean="0"/>
              <a:t> hills and </a:t>
            </a:r>
            <a:r>
              <a:rPr lang="en-US" dirty="0" err="1" smtClean="0"/>
              <a:t>Ras</a:t>
            </a:r>
            <a:r>
              <a:rPr lang="en-US" dirty="0" smtClean="0"/>
              <a:t> </a:t>
            </a:r>
            <a:r>
              <a:rPr lang="en-US" dirty="0" err="1" smtClean="0"/>
              <a:t>koh</a:t>
            </a:r>
            <a:r>
              <a:rPr lang="en-US" dirty="0" smtClean="0"/>
              <a:t> in the west, </a:t>
            </a:r>
            <a:r>
              <a:rPr lang="en-US" dirty="0" err="1" smtClean="0"/>
              <a:t>Kirther</a:t>
            </a:r>
            <a:r>
              <a:rPr lang="en-US" dirty="0" smtClean="0"/>
              <a:t> in East and </a:t>
            </a:r>
            <a:r>
              <a:rPr lang="en-US" dirty="0" err="1" smtClean="0"/>
              <a:t>Siahan</a:t>
            </a:r>
            <a:r>
              <a:rPr lang="en-US" dirty="0" smtClean="0"/>
              <a:t> Range, Central </a:t>
            </a:r>
            <a:r>
              <a:rPr lang="en-US" dirty="0" err="1" smtClean="0"/>
              <a:t>Makran</a:t>
            </a:r>
            <a:r>
              <a:rPr lang="en-US" dirty="0" smtClean="0"/>
              <a:t> Range in the south</a:t>
            </a:r>
          </a:p>
          <a:p>
            <a:r>
              <a:rPr lang="en-US" sz="2400" dirty="0" smtClean="0"/>
              <a:t>Dessert in North west Baluchistan , </a:t>
            </a:r>
            <a:r>
              <a:rPr lang="en-US" sz="2400" dirty="0" err="1" smtClean="0"/>
              <a:t>Kharan</a:t>
            </a:r>
            <a:endParaRPr lang="en-US" sz="2400" dirty="0" smtClean="0"/>
          </a:p>
          <a:p>
            <a:r>
              <a:rPr lang="en-US" sz="2400" dirty="0" smtClean="0"/>
              <a:t>Coastal Areas: </a:t>
            </a:r>
            <a:r>
              <a:rPr lang="en-US" sz="2400" dirty="0" err="1" smtClean="0"/>
              <a:t>Makran</a:t>
            </a:r>
            <a:r>
              <a:rPr lang="en-US" sz="2400" dirty="0" smtClean="0"/>
              <a:t> coastal area and </a:t>
            </a:r>
            <a:r>
              <a:rPr lang="en-US" sz="2400" dirty="0" err="1" smtClean="0"/>
              <a:t>Lasbela</a:t>
            </a:r>
            <a:endParaRPr lang="en-US" sz="2400" dirty="0" smtClean="0"/>
          </a:p>
          <a:p>
            <a:r>
              <a:rPr lang="en-US" sz="2400" dirty="0" smtClean="0"/>
              <a:t>Rich in Natural Resources</a:t>
            </a:r>
          </a:p>
          <a:p>
            <a:pPr lvl="1"/>
            <a:endParaRPr lang="en-US" dirty="0" smtClean="0"/>
          </a:p>
        </p:txBody>
      </p:sp>
    </p:spTree>
    <p:extLst>
      <p:ext uri="{BB962C8B-B14F-4D97-AF65-F5344CB8AC3E}">
        <p14:creationId xmlns:p14="http://schemas.microsoft.com/office/powerpoint/2010/main" val="2091412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20000" t="20751" r="20833" b="12550"/>
          <a:stretch/>
        </p:blipFill>
        <p:spPr>
          <a:xfrm>
            <a:off x="152401" y="381000"/>
            <a:ext cx="9010224" cy="5867399"/>
          </a:xfrm>
          <a:prstGeom prst="rect">
            <a:avLst/>
          </a:prstGeom>
        </p:spPr>
      </p:pic>
    </p:spTree>
    <p:extLst>
      <p:ext uri="{BB962C8B-B14F-4D97-AF65-F5344CB8AC3E}">
        <p14:creationId xmlns:p14="http://schemas.microsoft.com/office/powerpoint/2010/main" val="3683493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762000"/>
            <a:ext cx="7886700" cy="5414963"/>
          </a:xfrm>
        </p:spPr>
        <p:txBody>
          <a:bodyPr/>
          <a:lstStyle/>
          <a:p>
            <a:r>
              <a:rPr lang="en-US" b="1" u="sng" dirty="0" err="1" smtClean="0"/>
              <a:t>Pothwar</a:t>
            </a:r>
            <a:r>
              <a:rPr lang="en-US" b="1" u="sng" dirty="0" smtClean="0"/>
              <a:t> Plateau</a:t>
            </a:r>
            <a:r>
              <a:rPr lang="en-US" dirty="0" smtClean="0"/>
              <a:t>: </a:t>
            </a:r>
          </a:p>
          <a:p>
            <a:r>
              <a:rPr lang="en-US" sz="2400" dirty="0"/>
              <a:t>The average height </a:t>
            </a:r>
            <a:r>
              <a:rPr lang="en-US" sz="2400" dirty="0" smtClean="0"/>
              <a:t>is about 300 to 600meters</a:t>
            </a:r>
          </a:p>
          <a:p>
            <a:r>
              <a:rPr lang="en-US" sz="2400" dirty="0" smtClean="0"/>
              <a:t>It </a:t>
            </a:r>
            <a:r>
              <a:rPr lang="en-US" sz="2400" dirty="0"/>
              <a:t>is located Northwest side of the Punjab Province and covers the area of </a:t>
            </a:r>
            <a:r>
              <a:rPr lang="en-US" sz="2400" dirty="0" smtClean="0"/>
              <a:t>18000km2</a:t>
            </a:r>
          </a:p>
          <a:p>
            <a:r>
              <a:rPr lang="en-US" sz="2400" dirty="0" smtClean="0"/>
              <a:t>Its </a:t>
            </a:r>
            <a:r>
              <a:rPr lang="en-US" sz="2400" dirty="0"/>
              <a:t>northern </a:t>
            </a:r>
            <a:r>
              <a:rPr lang="en-US" sz="2400" dirty="0" smtClean="0"/>
              <a:t>boundary is formed by </a:t>
            </a:r>
            <a:r>
              <a:rPr lang="en-US" sz="2400" dirty="0"/>
              <a:t>Kala </a:t>
            </a:r>
            <a:r>
              <a:rPr lang="en-US" sz="2400" dirty="0" err="1"/>
              <a:t>Chitta</a:t>
            </a:r>
            <a:r>
              <a:rPr lang="en-US" sz="2400" dirty="0"/>
              <a:t> ranges and  </a:t>
            </a:r>
            <a:r>
              <a:rPr lang="en-US" sz="2400" dirty="0" err="1"/>
              <a:t>Margalla</a:t>
            </a:r>
            <a:r>
              <a:rPr lang="en-US" sz="2400" dirty="0"/>
              <a:t> Hills, south side by salt ranges</a:t>
            </a:r>
            <a:r>
              <a:rPr lang="en-US" sz="2400" dirty="0" smtClean="0"/>
              <a:t>, eastern </a:t>
            </a:r>
            <a:r>
              <a:rPr lang="en-US" sz="2400" dirty="0"/>
              <a:t>side by River Jhelum and western by River </a:t>
            </a:r>
            <a:r>
              <a:rPr lang="en-US" sz="2400" dirty="0" smtClean="0"/>
              <a:t>Indus</a:t>
            </a:r>
          </a:p>
          <a:p>
            <a:r>
              <a:rPr lang="en-US" sz="2400" dirty="0" smtClean="0"/>
              <a:t>The </a:t>
            </a:r>
            <a:r>
              <a:rPr lang="en-US" sz="2400" dirty="0"/>
              <a:t>plateau </a:t>
            </a:r>
            <a:r>
              <a:rPr lang="en-US" sz="2400" dirty="0" smtClean="0"/>
              <a:t>cover the </a:t>
            </a:r>
            <a:r>
              <a:rPr lang="en-US" sz="2400" dirty="0"/>
              <a:t>districts of Rawalpindi, Jhelum, </a:t>
            </a:r>
            <a:r>
              <a:rPr lang="en-US" sz="2400" dirty="0" err="1" smtClean="0"/>
              <a:t>Attok</a:t>
            </a:r>
            <a:r>
              <a:rPr lang="en-US" sz="2400" dirty="0" smtClean="0"/>
              <a:t> </a:t>
            </a:r>
            <a:r>
              <a:rPr lang="en-US" sz="2400" dirty="0"/>
              <a:t>and </a:t>
            </a:r>
            <a:r>
              <a:rPr lang="en-US" sz="2400" dirty="0" err="1"/>
              <a:t>Chakwal</a:t>
            </a:r>
            <a:r>
              <a:rPr lang="en-US" sz="2400" dirty="0" smtClean="0"/>
              <a:t>.</a:t>
            </a:r>
          </a:p>
          <a:p>
            <a:r>
              <a:rPr lang="en-US" sz="2400" dirty="0"/>
              <a:t>River </a:t>
            </a:r>
            <a:r>
              <a:rPr lang="en-US" sz="2400" dirty="0" err="1" smtClean="0"/>
              <a:t>Soan</a:t>
            </a:r>
            <a:r>
              <a:rPr lang="en-US" sz="2400" dirty="0" smtClean="0"/>
              <a:t>, </a:t>
            </a:r>
            <a:r>
              <a:rPr lang="en-US" sz="2400" dirty="0" err="1"/>
              <a:t>Korang</a:t>
            </a:r>
            <a:r>
              <a:rPr lang="en-US" sz="2400" dirty="0" smtClean="0"/>
              <a:t>, </a:t>
            </a:r>
            <a:r>
              <a:rPr lang="en-US" sz="2400" dirty="0" err="1" smtClean="0"/>
              <a:t>Harro</a:t>
            </a:r>
            <a:r>
              <a:rPr lang="en-US" sz="2400" dirty="0"/>
              <a:t>, Sill and </a:t>
            </a:r>
            <a:r>
              <a:rPr lang="en-US" sz="2400" dirty="0" err="1"/>
              <a:t>Dharab</a:t>
            </a:r>
            <a:r>
              <a:rPr lang="en-US" sz="2400" dirty="0"/>
              <a:t> </a:t>
            </a:r>
            <a:r>
              <a:rPr lang="en-US" sz="2400" dirty="0" smtClean="0"/>
              <a:t>are the  </a:t>
            </a:r>
            <a:r>
              <a:rPr lang="en-US" sz="2400" dirty="0"/>
              <a:t>main water bodies of the area</a:t>
            </a:r>
            <a:r>
              <a:rPr lang="en-US" sz="2400" dirty="0" smtClean="0"/>
              <a:t>.</a:t>
            </a:r>
          </a:p>
          <a:p>
            <a:r>
              <a:rPr lang="en-US" sz="2400" dirty="0"/>
              <a:t>Rock salt, Limestone, Gypsum</a:t>
            </a:r>
            <a:r>
              <a:rPr lang="en-US" sz="2400" dirty="0" smtClean="0"/>
              <a:t>, oil, </a:t>
            </a:r>
            <a:r>
              <a:rPr lang="en-US" sz="2400" dirty="0" err="1" smtClean="0"/>
              <a:t>Coaland</a:t>
            </a:r>
            <a:r>
              <a:rPr lang="en-US" sz="2400" dirty="0" smtClean="0"/>
              <a:t> Gas are </a:t>
            </a:r>
            <a:r>
              <a:rPr lang="en-US" sz="2400" dirty="0"/>
              <a:t>the main minerals of </a:t>
            </a:r>
            <a:r>
              <a:rPr lang="en-US" sz="2400" dirty="0" smtClean="0"/>
              <a:t>the plateau</a:t>
            </a:r>
            <a:r>
              <a:rPr lang="en-US" sz="2400" dirty="0"/>
              <a:t>.</a:t>
            </a:r>
          </a:p>
        </p:txBody>
      </p:sp>
    </p:spTree>
    <p:extLst>
      <p:ext uri="{BB962C8B-B14F-4D97-AF65-F5344CB8AC3E}">
        <p14:creationId xmlns:p14="http://schemas.microsoft.com/office/powerpoint/2010/main" val="11890891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9166" t="22414" r="21667" b="10649"/>
          <a:stretch/>
        </p:blipFill>
        <p:spPr>
          <a:xfrm>
            <a:off x="76200" y="381000"/>
            <a:ext cx="8763000" cy="5791199"/>
          </a:xfrm>
          <a:prstGeom prst="rect">
            <a:avLst/>
          </a:prstGeom>
        </p:spPr>
      </p:pic>
    </p:spTree>
    <p:extLst>
      <p:ext uri="{BB962C8B-B14F-4D97-AF65-F5344CB8AC3E}">
        <p14:creationId xmlns:p14="http://schemas.microsoft.com/office/powerpoint/2010/main" val="28008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28600"/>
            <a:ext cx="7886700" cy="1219201"/>
          </a:xfrm>
        </p:spPr>
        <p:txBody>
          <a:bodyPr/>
          <a:lstStyle/>
          <a:p>
            <a:r>
              <a:rPr lang="en-US" dirty="0" smtClean="0"/>
              <a:t>Plains</a:t>
            </a:r>
            <a:endParaRPr lang="en-US" dirty="0"/>
          </a:p>
        </p:txBody>
      </p:sp>
      <p:sp>
        <p:nvSpPr>
          <p:cNvPr id="3" name="Content Placeholder 2"/>
          <p:cNvSpPr>
            <a:spLocks noGrp="1"/>
          </p:cNvSpPr>
          <p:nvPr>
            <p:ph idx="1"/>
          </p:nvPr>
        </p:nvSpPr>
        <p:spPr>
          <a:xfrm>
            <a:off x="628650" y="1295400"/>
            <a:ext cx="7886700" cy="4881563"/>
          </a:xfrm>
        </p:spPr>
        <p:txBody>
          <a:bodyPr>
            <a:normAutofit fontScale="77500" lnSpcReduction="20000"/>
          </a:bodyPr>
          <a:lstStyle/>
          <a:p>
            <a:r>
              <a:rPr lang="en-US" sz="3600" b="1" u="sng" dirty="0"/>
              <a:t> </a:t>
            </a:r>
            <a:r>
              <a:rPr lang="en-US" sz="3600" b="1" u="sng" dirty="0" smtClean="0"/>
              <a:t>The Upper Indus Plain</a:t>
            </a:r>
          </a:p>
          <a:p>
            <a:pPr algn="just"/>
            <a:r>
              <a:rPr lang="en-US" dirty="0" smtClean="0"/>
              <a:t>From </a:t>
            </a:r>
            <a:r>
              <a:rPr lang="en-US" dirty="0"/>
              <a:t>the point of junction eastern tributaries of river Indus is known as the upper Indus Plain . It includes most of the areas of Punjab Province. The upper Indus Plain has a height from 600 feet to 1000 feet. The northeastern part is comparatively higher. Although most of the plain area has existed by the alluvial soil brought by the rivers, but near Sargodha, </a:t>
            </a:r>
            <a:r>
              <a:rPr lang="en-US" dirty="0" err="1"/>
              <a:t>Chiniot</a:t>
            </a:r>
            <a:r>
              <a:rPr lang="en-US" dirty="0"/>
              <a:t> and </a:t>
            </a:r>
            <a:r>
              <a:rPr lang="en-US" dirty="0" err="1"/>
              <a:t>Sangal</a:t>
            </a:r>
            <a:r>
              <a:rPr lang="en-US" dirty="0"/>
              <a:t>, some old dry hiss appear above the plain. These are known as [</a:t>
            </a:r>
            <a:r>
              <a:rPr lang="en-US" dirty="0" err="1"/>
              <a:t>Kinara</a:t>
            </a:r>
            <a:r>
              <a:rPr lang="en-US" dirty="0"/>
              <a:t> hills]. The five big rivers of Punjab drain this plain. The land that lies between the two rivers if known as [DOAB]. Thus the area of Punjab plain can be divided into following Doabs</a:t>
            </a:r>
            <a:r>
              <a:rPr lang="en-US" dirty="0" smtClean="0"/>
              <a:t>:</a:t>
            </a:r>
            <a:endParaRPr lang="en-US" dirty="0"/>
          </a:p>
          <a:p>
            <a:r>
              <a:rPr lang="en-US" dirty="0"/>
              <a:t>    Bari Doab</a:t>
            </a:r>
          </a:p>
          <a:p>
            <a:r>
              <a:rPr lang="en-US" dirty="0"/>
              <a:t>    The </a:t>
            </a:r>
            <a:r>
              <a:rPr lang="en-US" dirty="0" err="1"/>
              <a:t>Rachna</a:t>
            </a:r>
            <a:r>
              <a:rPr lang="en-US" dirty="0"/>
              <a:t> Doab</a:t>
            </a:r>
          </a:p>
          <a:p>
            <a:r>
              <a:rPr lang="en-US" dirty="0"/>
              <a:t>    The </a:t>
            </a:r>
            <a:r>
              <a:rPr lang="en-US" dirty="0" err="1"/>
              <a:t>Chaj</a:t>
            </a:r>
            <a:r>
              <a:rPr lang="en-US" dirty="0"/>
              <a:t> Doab</a:t>
            </a:r>
          </a:p>
          <a:p>
            <a:r>
              <a:rPr lang="en-US" dirty="0"/>
              <a:t>    The Sindh </a:t>
            </a:r>
            <a:r>
              <a:rPr lang="en-US" dirty="0" err="1"/>
              <a:t>Sagar</a:t>
            </a:r>
            <a:r>
              <a:rPr lang="en-US" dirty="0"/>
              <a:t> Doab</a:t>
            </a:r>
          </a:p>
        </p:txBody>
      </p:sp>
    </p:spTree>
    <p:extLst>
      <p:ext uri="{BB962C8B-B14F-4D97-AF65-F5344CB8AC3E}">
        <p14:creationId xmlns:p14="http://schemas.microsoft.com/office/powerpoint/2010/main" val="37968843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28650" y="457200"/>
            <a:ext cx="7886700" cy="5943600"/>
          </a:xfrm>
        </p:spPr>
        <p:txBody>
          <a:bodyPr>
            <a:normAutofit fontScale="92500"/>
          </a:bodyPr>
          <a:lstStyle/>
          <a:p>
            <a:pPr algn="just"/>
            <a:r>
              <a:rPr lang="en-US" sz="3400" b="1" u="sng" dirty="0" smtClean="0">
                <a:latin typeface="Times New Roman" pitchFamily="18" charset="0"/>
                <a:cs typeface="Times New Roman" pitchFamily="18" charset="0"/>
              </a:rPr>
              <a:t>lower Indus Plains</a:t>
            </a:r>
          </a:p>
          <a:p>
            <a:pPr algn="just"/>
            <a:r>
              <a:rPr lang="en-US" dirty="0" err="1">
                <a:latin typeface="Times New Roman" pitchFamily="18" charset="0"/>
                <a:cs typeface="Times New Roman" pitchFamily="18" charset="0"/>
              </a:rPr>
              <a:t>Mithankot</a:t>
            </a:r>
            <a:r>
              <a:rPr lang="en-US" dirty="0">
                <a:latin typeface="Times New Roman" pitchFamily="18" charset="0"/>
                <a:cs typeface="Times New Roman" pitchFamily="18" charset="0"/>
              </a:rPr>
              <a:t> is known as junction of Indus river and its eastern tributaries. Beyond </a:t>
            </a:r>
            <a:r>
              <a:rPr lang="en-US" dirty="0" err="1">
                <a:latin typeface="Times New Roman" pitchFamily="18" charset="0"/>
                <a:cs typeface="Times New Roman" pitchFamily="18" charset="0"/>
              </a:rPr>
              <a:t>Mithankot</a:t>
            </a:r>
            <a:r>
              <a:rPr lang="en-US" dirty="0">
                <a:latin typeface="Times New Roman" pitchFamily="18" charset="0"/>
                <a:cs typeface="Times New Roman" pitchFamily="18" charset="0"/>
              </a:rPr>
              <a:t> River Indus flows alone and carries not only its own water, but also that of its eastern and western tributaries, while flowing \from the Province of Sindh, if becomes several miles wide especially during the flood season. </a:t>
            </a:r>
            <a:endParaRPr lang="en-US" dirty="0" smtClean="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The </a:t>
            </a:r>
            <a:r>
              <a:rPr lang="en-US" dirty="0">
                <a:latin typeface="Times New Roman" pitchFamily="18" charset="0"/>
                <a:cs typeface="Times New Roman" pitchFamily="18" charset="0"/>
              </a:rPr>
              <a:t>river Indus flows very slowly and the silt carried by if is largely deposited on its bed, thereby raising it above the level of the sandy plain. The land on either side is, therefore, protected by the construction of embankments of bunds a number of difficulties has to be faced during floods season.</a:t>
            </a:r>
            <a:endParaRPr lang="en-US" dirty="0" smtClean="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The </a:t>
            </a:r>
            <a:r>
              <a:rPr lang="en-US" dirty="0">
                <a:latin typeface="Times New Roman" pitchFamily="18" charset="0"/>
                <a:cs typeface="Times New Roman" pitchFamily="18" charset="0"/>
              </a:rPr>
              <a:t>Indus plain consists of the alluvial plain and sand-</a:t>
            </a:r>
            <a:r>
              <a:rPr lang="en-US" dirty="0" err="1">
                <a:latin typeface="Times New Roman" pitchFamily="18" charset="0"/>
                <a:cs typeface="Times New Roman" pitchFamily="18" charset="0"/>
              </a:rPr>
              <a:t>dunal</a:t>
            </a:r>
            <a:r>
              <a:rPr lang="en-US" dirty="0">
                <a:latin typeface="Times New Roman" pitchFamily="18" charset="0"/>
                <a:cs typeface="Times New Roman" pitchFamily="18" charset="0"/>
              </a:rPr>
              <a:t> deserts. </a:t>
            </a:r>
            <a:endParaRPr lang="en-US" dirty="0" smtClean="0">
              <a:latin typeface="Times New Roman" pitchFamily="18" charset="0"/>
              <a:cs typeface="Times New Roman" pitchFamily="18" charset="0"/>
            </a:endParaRPr>
          </a:p>
          <a:p>
            <a:pPr marL="0" indent="0" algn="just">
              <a:buNone/>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4103225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838200"/>
            <a:ext cx="7886700" cy="5338763"/>
          </a:xfrm>
        </p:spPr>
        <p:txBody>
          <a:bodyPr/>
          <a:lstStyle/>
          <a:p>
            <a:pPr lvl="0" algn="just"/>
            <a:r>
              <a:rPr lang="en-US" sz="2400" dirty="0">
                <a:solidFill>
                  <a:prstClr val="black"/>
                </a:solidFill>
                <a:latin typeface="Times New Roman" pitchFamily="18" charset="0"/>
                <a:cs typeface="Times New Roman" pitchFamily="18" charset="0"/>
              </a:rPr>
              <a:t>Much of the silt of the alluvial plain is from natural geological erosion of mountains in the north brought down by rivers. </a:t>
            </a:r>
            <a:endParaRPr lang="en-US" sz="2400" dirty="0" smtClean="0">
              <a:solidFill>
                <a:prstClr val="black"/>
              </a:solidFill>
              <a:latin typeface="Times New Roman" pitchFamily="18" charset="0"/>
              <a:cs typeface="Times New Roman" pitchFamily="18" charset="0"/>
            </a:endParaRPr>
          </a:p>
          <a:p>
            <a:pPr lvl="0" algn="just"/>
            <a:r>
              <a:rPr lang="en-US" sz="2400" dirty="0" err="1" smtClean="0">
                <a:solidFill>
                  <a:prstClr val="black"/>
                </a:solidFill>
                <a:latin typeface="Times New Roman" pitchFamily="18" charset="0"/>
                <a:cs typeface="Times New Roman" pitchFamily="18" charset="0"/>
              </a:rPr>
              <a:t>Thal</a:t>
            </a:r>
            <a:r>
              <a:rPr lang="en-US" sz="2400" dirty="0" smtClean="0">
                <a:solidFill>
                  <a:prstClr val="black"/>
                </a:solidFill>
                <a:latin typeface="Times New Roman" pitchFamily="18" charset="0"/>
                <a:cs typeface="Times New Roman" pitchFamily="18" charset="0"/>
              </a:rPr>
              <a:t> </a:t>
            </a:r>
            <a:r>
              <a:rPr lang="en-US" sz="2400" dirty="0">
                <a:solidFill>
                  <a:prstClr val="black"/>
                </a:solidFill>
                <a:latin typeface="Times New Roman" pitchFamily="18" charset="0"/>
                <a:cs typeface="Times New Roman" pitchFamily="18" charset="0"/>
              </a:rPr>
              <a:t>desert lies between the rivers Indus and Jhelum, while </a:t>
            </a:r>
            <a:r>
              <a:rPr lang="en-US" sz="2400" dirty="0" err="1">
                <a:solidFill>
                  <a:prstClr val="black"/>
                </a:solidFill>
                <a:latin typeface="Times New Roman" pitchFamily="18" charset="0"/>
                <a:cs typeface="Times New Roman" pitchFamily="18" charset="0"/>
              </a:rPr>
              <a:t>Cholistan</a:t>
            </a:r>
            <a:r>
              <a:rPr lang="en-US" sz="2400" dirty="0">
                <a:solidFill>
                  <a:prstClr val="black"/>
                </a:solidFill>
                <a:latin typeface="Times New Roman" pitchFamily="18" charset="0"/>
                <a:cs typeface="Times New Roman" pitchFamily="18" charset="0"/>
              </a:rPr>
              <a:t> and </a:t>
            </a:r>
            <a:r>
              <a:rPr lang="en-US" sz="2400" dirty="0" err="1">
                <a:solidFill>
                  <a:prstClr val="black"/>
                </a:solidFill>
                <a:latin typeface="Times New Roman" pitchFamily="18" charset="0"/>
                <a:cs typeface="Times New Roman" pitchFamily="18" charset="0"/>
              </a:rPr>
              <a:t>Thar</a:t>
            </a:r>
            <a:r>
              <a:rPr lang="en-US" sz="2400" dirty="0">
                <a:solidFill>
                  <a:prstClr val="black"/>
                </a:solidFill>
                <a:latin typeface="Times New Roman" pitchFamily="18" charset="0"/>
                <a:cs typeface="Times New Roman" pitchFamily="18" charset="0"/>
              </a:rPr>
              <a:t> deserts occur on the south-east of the country.</a:t>
            </a:r>
          </a:p>
          <a:p>
            <a:endParaRPr lang="en-US" dirty="0"/>
          </a:p>
        </p:txBody>
      </p:sp>
    </p:spTree>
    <p:extLst>
      <p:ext uri="{BB962C8B-B14F-4D97-AF65-F5344CB8AC3E}">
        <p14:creationId xmlns:p14="http://schemas.microsoft.com/office/powerpoint/2010/main" val="2595333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81000" y="609600"/>
            <a:ext cx="8534400" cy="5562600"/>
          </a:xfrm>
          <a:prstGeom prst="rect">
            <a:avLst/>
          </a:prstGeom>
        </p:spPr>
      </p:pic>
    </p:spTree>
    <p:extLst>
      <p:ext uri="{BB962C8B-B14F-4D97-AF65-F5344CB8AC3E}">
        <p14:creationId xmlns:p14="http://schemas.microsoft.com/office/powerpoint/2010/main" val="20296236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The Indus River</a:t>
            </a:r>
            <a:endParaRPr lang="en-US" dirty="0"/>
          </a:p>
        </p:txBody>
      </p:sp>
      <p:sp>
        <p:nvSpPr>
          <p:cNvPr id="2" name="Content Placeholder 1"/>
          <p:cNvSpPr>
            <a:spLocks noGrp="1"/>
          </p:cNvSpPr>
          <p:nvPr>
            <p:ph idx="1"/>
          </p:nvPr>
        </p:nvSpPr>
        <p:spPr/>
        <p:txBody>
          <a:bodyPr>
            <a:normAutofit/>
          </a:bodyPr>
          <a:lstStyle/>
          <a:p>
            <a:pPr algn="just"/>
            <a:r>
              <a:rPr lang="en-US" sz="2400" dirty="0">
                <a:latin typeface="Times New Roman" pitchFamily="18" charset="0"/>
                <a:cs typeface="Times New Roman" pitchFamily="18" charset="0"/>
              </a:rPr>
              <a:t>The Indus River that flows the length of Pakistan from north to south almost vertically divided the country into two halves. To the west of the Indus are the rugged dry mountains of the </a:t>
            </a:r>
            <a:r>
              <a:rPr lang="en-US" sz="2400" dirty="0" err="1">
                <a:latin typeface="Times New Roman" pitchFamily="18" charset="0"/>
                <a:cs typeface="Times New Roman" pitchFamily="18" charset="0"/>
              </a:rPr>
              <a:t>Sulaiman</a:t>
            </a:r>
            <a:r>
              <a:rPr lang="en-US" sz="2400" dirty="0">
                <a:latin typeface="Times New Roman" pitchFamily="18" charset="0"/>
                <a:cs typeface="Times New Roman" pitchFamily="18" charset="0"/>
              </a:rPr>
              <a:t> Range, which merge with the treeless </a:t>
            </a:r>
            <a:r>
              <a:rPr lang="en-US" sz="2400" dirty="0" err="1">
                <a:latin typeface="Times New Roman" pitchFamily="18" charset="0"/>
                <a:cs typeface="Times New Roman" pitchFamily="18" charset="0"/>
              </a:rPr>
              <a:t>Kirthar</a:t>
            </a:r>
            <a:r>
              <a:rPr lang="en-US" sz="2400" dirty="0">
                <a:latin typeface="Times New Roman" pitchFamily="18" charset="0"/>
                <a:cs typeface="Times New Roman" pitchFamily="18" charset="0"/>
              </a:rPr>
              <a:t> Range in the south. Farther west are the arid regions of the </a:t>
            </a:r>
            <a:r>
              <a:rPr lang="en-US" sz="2400" dirty="0" err="1">
                <a:latin typeface="Times New Roman" pitchFamily="18" charset="0"/>
                <a:cs typeface="Times New Roman" pitchFamily="18" charset="0"/>
              </a:rPr>
              <a:t>Balochistan</a:t>
            </a:r>
            <a:r>
              <a:rPr lang="en-US" sz="2400" dirty="0">
                <a:latin typeface="Times New Roman" pitchFamily="18" charset="0"/>
                <a:cs typeface="Times New Roman" pitchFamily="18" charset="0"/>
              </a:rPr>
              <a:t> Plateau and the </a:t>
            </a:r>
            <a:r>
              <a:rPr lang="en-US" sz="2400" dirty="0" err="1">
                <a:latin typeface="Times New Roman" pitchFamily="18" charset="0"/>
                <a:cs typeface="Times New Roman" pitchFamily="18" charset="0"/>
              </a:rPr>
              <a:t>Kharan</a:t>
            </a:r>
            <a:r>
              <a:rPr lang="en-US" sz="2400" dirty="0">
                <a:latin typeface="Times New Roman" pitchFamily="18" charset="0"/>
                <a:cs typeface="Times New Roman" pitchFamily="18" charset="0"/>
              </a:rPr>
              <a:t> Basin. A series of mostly barren low mountains and hills predominate in the western border areas. While that on left is mostly plains, lush green and fertile in the northern half and </a:t>
            </a:r>
            <a:r>
              <a:rPr lang="en-US" sz="2400" dirty="0" err="1">
                <a:latin typeface="Times New Roman" pitchFamily="18" charset="0"/>
                <a:cs typeface="Times New Roman" pitchFamily="18" charset="0"/>
              </a:rPr>
              <a:t>Thar</a:t>
            </a:r>
            <a:r>
              <a:rPr lang="en-US" sz="2400" dirty="0">
                <a:latin typeface="Times New Roman" pitchFamily="18" charset="0"/>
                <a:cs typeface="Times New Roman" pitchFamily="18" charset="0"/>
              </a:rPr>
              <a:t> Desert in the southeast that straddles the border with India.</a:t>
            </a:r>
          </a:p>
        </p:txBody>
      </p:sp>
    </p:spTree>
    <p:extLst>
      <p:ext uri="{BB962C8B-B14F-4D97-AF65-F5344CB8AC3E}">
        <p14:creationId xmlns:p14="http://schemas.microsoft.com/office/powerpoint/2010/main" val="2014022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9157" r="9157"/>
          <a:stretch>
            <a:fillRect/>
          </a:stretch>
        </p:blipFill>
        <p:spPr bwMode="auto">
          <a:xfrm>
            <a:off x="152400" y="76200"/>
            <a:ext cx="8915400" cy="6629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306529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28600" y="1524000"/>
            <a:ext cx="8458200" cy="4572000"/>
          </a:xfrm>
        </p:spPr>
        <p:txBody>
          <a:bodyPr>
            <a:noAutofit/>
          </a:bodyPr>
          <a:lstStyle/>
          <a:p>
            <a:pPr algn="just"/>
            <a:r>
              <a:rPr lang="en-US" sz="2400" dirty="0">
                <a:latin typeface="Times New Roman" pitchFamily="18" charset="0"/>
                <a:cs typeface="Times New Roman" pitchFamily="18" charset="0"/>
              </a:rPr>
              <a:t>The coastline of Pakistan extends 1,050 km (650 mi) along the Arabian Sea. Karachi, </a:t>
            </a:r>
            <a:r>
              <a:rPr lang="en-US" sz="2400" dirty="0" err="1">
                <a:latin typeface="Times New Roman" pitchFamily="18" charset="0"/>
                <a:cs typeface="Times New Roman" pitchFamily="18" charset="0"/>
              </a:rPr>
              <a:t>Ormarah</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Pasni</a:t>
            </a:r>
            <a:r>
              <a:rPr lang="en-US" sz="2400" dirty="0">
                <a:latin typeface="Times New Roman" pitchFamily="18" charset="0"/>
                <a:cs typeface="Times New Roman" pitchFamily="18" charset="0"/>
              </a:rPr>
              <a:t> and </a:t>
            </a:r>
            <a:r>
              <a:rPr lang="en-US" sz="2400" dirty="0" err="1">
                <a:latin typeface="Times New Roman" pitchFamily="18" charset="0"/>
                <a:cs typeface="Times New Roman" pitchFamily="18" charset="0"/>
              </a:rPr>
              <a:t>Gwader</a:t>
            </a:r>
            <a:r>
              <a:rPr lang="en-US" sz="2400" dirty="0">
                <a:latin typeface="Times New Roman" pitchFamily="18" charset="0"/>
                <a:cs typeface="Times New Roman" pitchFamily="18" charset="0"/>
              </a:rPr>
              <a:t> are some of the important coastal areas. In addition to Karachi and Bin </a:t>
            </a:r>
            <a:r>
              <a:rPr lang="en-US" sz="2400" dirty="0" err="1">
                <a:latin typeface="Times New Roman" pitchFamily="18" charset="0"/>
                <a:cs typeface="Times New Roman" pitchFamily="18" charset="0"/>
              </a:rPr>
              <a:t>Qasim</a:t>
            </a:r>
            <a:r>
              <a:rPr lang="en-US" sz="2400" dirty="0">
                <a:latin typeface="Times New Roman" pitchFamily="18" charset="0"/>
                <a:cs typeface="Times New Roman" pitchFamily="18" charset="0"/>
              </a:rPr>
              <a:t> (some 40 km west of Karachi), a new sea port at </a:t>
            </a:r>
            <a:r>
              <a:rPr lang="en-US" sz="2400" dirty="0" err="1">
                <a:latin typeface="Times New Roman" pitchFamily="18" charset="0"/>
                <a:cs typeface="Times New Roman" pitchFamily="18" charset="0"/>
              </a:rPr>
              <a:t>Gwader</a:t>
            </a:r>
            <a:r>
              <a:rPr lang="en-US" sz="2400" dirty="0">
                <a:latin typeface="Times New Roman" pitchFamily="18" charset="0"/>
                <a:cs typeface="Times New Roman" pitchFamily="18" charset="0"/>
              </a:rPr>
              <a:t> is presently under construction with the Chinese assistance. Upon completion, it will serve as a major hub of economic activities for CARs. A naval base is also under construction at </a:t>
            </a:r>
            <a:r>
              <a:rPr lang="en-US" sz="2400" dirty="0" err="1">
                <a:latin typeface="Times New Roman" pitchFamily="18" charset="0"/>
                <a:cs typeface="Times New Roman" pitchFamily="18" charset="0"/>
              </a:rPr>
              <a:t>Ormarah</a:t>
            </a:r>
            <a:r>
              <a:rPr lang="en-US" sz="2400" dirty="0">
                <a:latin typeface="Times New Roman" pitchFamily="18" charset="0"/>
                <a:cs typeface="Times New Roman" pitchFamily="18" charset="0"/>
              </a:rPr>
              <a:t>. Thus the chain of seaports will greatly improve the living of fishermen living all along the coast. A coastal highway from Karachi to </a:t>
            </a:r>
            <a:r>
              <a:rPr lang="en-US" sz="2400" dirty="0" err="1">
                <a:latin typeface="Times New Roman" pitchFamily="18" charset="0"/>
                <a:cs typeface="Times New Roman" pitchFamily="18" charset="0"/>
              </a:rPr>
              <a:t>Gwader</a:t>
            </a:r>
            <a:r>
              <a:rPr lang="en-US" sz="2400" dirty="0">
                <a:latin typeface="Times New Roman" pitchFamily="18" charset="0"/>
                <a:cs typeface="Times New Roman" pitchFamily="18" charset="0"/>
              </a:rPr>
              <a:t> is also fast completing. The </a:t>
            </a:r>
            <a:r>
              <a:rPr lang="en-US" sz="2400" dirty="0" err="1">
                <a:latin typeface="Times New Roman" pitchFamily="18" charset="0"/>
                <a:cs typeface="Times New Roman" pitchFamily="18" charset="0"/>
              </a:rPr>
              <a:t>Makran</a:t>
            </a:r>
            <a:r>
              <a:rPr lang="en-US" sz="2400" dirty="0">
                <a:latin typeface="Times New Roman" pitchFamily="18" charset="0"/>
                <a:cs typeface="Times New Roman" pitchFamily="18" charset="0"/>
              </a:rPr>
              <a:t> Coast Range forms a narrow strip of mountains along about 75 percent of the total coast length, or about 800 km (500 mi). These steep mountains rise to an elevation of up to 1,500 m (5,000 </a:t>
            </a:r>
            <a:r>
              <a:rPr lang="en-US" sz="2400" dirty="0" err="1">
                <a:latin typeface="Times New Roman" pitchFamily="18" charset="0"/>
                <a:cs typeface="Times New Roman" pitchFamily="18" charset="0"/>
              </a:rPr>
              <a:t>ft</a:t>
            </a:r>
            <a:r>
              <a:rPr lang="en-US" sz="2400" dirty="0">
                <a:latin typeface="Times New Roman" pitchFamily="18" charset="0"/>
                <a:cs typeface="Times New Roman" pitchFamily="18" charset="0"/>
              </a:rPr>
              <a:t>).</a:t>
            </a:r>
          </a:p>
        </p:txBody>
      </p:sp>
    </p:spTree>
    <p:extLst>
      <p:ext uri="{BB962C8B-B14F-4D97-AF65-F5344CB8AC3E}">
        <p14:creationId xmlns:p14="http://schemas.microsoft.com/office/powerpoint/2010/main" val="967614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447800"/>
            <a:ext cx="8382000" cy="4648200"/>
          </a:xfrm>
        </p:spPr>
        <p:txBody>
          <a:bodyPr>
            <a:normAutofit/>
          </a:bodyPr>
          <a:lstStyle/>
          <a:p>
            <a:pPr algn="just"/>
            <a:r>
              <a:rPr lang="en-US" sz="2400" dirty="0">
                <a:latin typeface="Times New Roman" pitchFamily="18" charset="0"/>
                <a:cs typeface="Times New Roman" pitchFamily="18" charset="0"/>
              </a:rPr>
              <a:t>There are some of the highest pinnacles of the world (at least five above 8,000 </a:t>
            </a:r>
            <a:r>
              <a:rPr lang="en-US" sz="2400" dirty="0" err="1">
                <a:latin typeface="Times New Roman" pitchFamily="18" charset="0"/>
                <a:cs typeface="Times New Roman" pitchFamily="18" charset="0"/>
              </a:rPr>
              <a:t>metres</a:t>
            </a:r>
            <a:r>
              <a:rPr lang="en-US" sz="2400" dirty="0">
                <a:latin typeface="Times New Roman" pitchFamily="18" charset="0"/>
                <a:cs typeface="Times New Roman" pitchFamily="18" charset="0"/>
              </a:rPr>
              <a:t> - including the K-2, the second highest after Mt Everest). The northern parts of the country receive more rainfall than the rest of the country and serve as the storage of huge water reservoirs to produce electricity and water for irrigation. However, generally Pakistan is a dry, sun-scorched region, and most parts of its southern regions are desert or semi desert areas. The area bordering with India in the south east is flat desert known as </a:t>
            </a:r>
            <a:r>
              <a:rPr lang="en-US" sz="2400" dirty="0" err="1">
                <a:latin typeface="Times New Roman" pitchFamily="18" charset="0"/>
                <a:cs typeface="Times New Roman" pitchFamily="18" charset="0"/>
              </a:rPr>
              <a:t>Cholistan</a:t>
            </a:r>
            <a:r>
              <a:rPr lang="en-US" sz="2400" dirty="0">
                <a:latin typeface="Times New Roman" pitchFamily="18" charset="0"/>
                <a:cs typeface="Times New Roman" pitchFamily="18" charset="0"/>
              </a:rPr>
              <a:t> or </a:t>
            </a:r>
            <a:r>
              <a:rPr lang="en-US" sz="2400" dirty="0" err="1">
                <a:latin typeface="Times New Roman" pitchFamily="18" charset="0"/>
                <a:cs typeface="Times New Roman" pitchFamily="18" charset="0"/>
              </a:rPr>
              <a:t>Thar</a:t>
            </a:r>
            <a:r>
              <a:rPr lang="en-US" sz="2400" dirty="0">
                <a:latin typeface="Times New Roman" pitchFamily="18" charset="0"/>
                <a:cs typeface="Times New Roman" pitchFamily="18" charset="0"/>
              </a:rPr>
              <a:t> Desert, which is known as the </a:t>
            </a:r>
            <a:r>
              <a:rPr lang="en-US" sz="2400" dirty="0" err="1">
                <a:latin typeface="Times New Roman" pitchFamily="18" charset="0"/>
                <a:cs typeface="Times New Roman" pitchFamily="18" charset="0"/>
              </a:rPr>
              <a:t>Rajhistan</a:t>
            </a:r>
            <a:r>
              <a:rPr lang="en-US" sz="2400" dirty="0">
                <a:latin typeface="Times New Roman" pitchFamily="18" charset="0"/>
                <a:cs typeface="Times New Roman" pitchFamily="18" charset="0"/>
              </a:rPr>
              <a:t> Desert on the other side of the border.</a:t>
            </a:r>
          </a:p>
        </p:txBody>
      </p:sp>
    </p:spTree>
    <p:extLst>
      <p:ext uri="{BB962C8B-B14F-4D97-AF65-F5344CB8AC3E}">
        <p14:creationId xmlns:p14="http://schemas.microsoft.com/office/powerpoint/2010/main" val="24491723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sp>
        <p:nvSpPr>
          <p:cNvPr id="2" name="Content Placeholder 1"/>
          <p:cNvSpPr>
            <a:spLocks noGrp="1"/>
          </p:cNvSpPr>
          <p:nvPr>
            <p:ph idx="1"/>
          </p:nvPr>
        </p:nvSpPr>
        <p:spPr/>
        <p:txBody>
          <a:bodyPr/>
          <a:lstStyle/>
          <a:p>
            <a:endParaRPr lang="en-US"/>
          </a:p>
        </p:txBody>
      </p:sp>
    </p:spTree>
    <p:extLst>
      <p:ext uri="{BB962C8B-B14F-4D97-AF65-F5344CB8AC3E}">
        <p14:creationId xmlns:p14="http://schemas.microsoft.com/office/powerpoint/2010/main" val="3362797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Major Features</a:t>
            </a:r>
            <a:endParaRPr lang="en-US" dirty="0"/>
          </a:p>
        </p:txBody>
      </p:sp>
      <p:sp>
        <p:nvSpPr>
          <p:cNvPr id="6" name="Content Placeholder 5"/>
          <p:cNvSpPr>
            <a:spLocks noGrp="1"/>
          </p:cNvSpPr>
          <p:nvPr>
            <p:ph idx="1"/>
          </p:nvPr>
        </p:nvSpPr>
        <p:spPr>
          <a:xfrm>
            <a:off x="628650" y="1447800"/>
            <a:ext cx="7886700" cy="4729163"/>
          </a:xfrm>
        </p:spPr>
        <p:txBody>
          <a:bodyPr>
            <a:normAutofit/>
          </a:bodyPr>
          <a:lstStyle/>
          <a:p>
            <a:pPr algn="just"/>
            <a:r>
              <a:rPr lang="en-US" sz="2400" dirty="0" smtClean="0">
                <a:latin typeface="Times New Roman" pitchFamily="18" charset="0"/>
                <a:cs typeface="Times New Roman" pitchFamily="18" charset="0"/>
              </a:rPr>
              <a:t>Total </a:t>
            </a:r>
            <a:r>
              <a:rPr lang="en-US" sz="2400" dirty="0">
                <a:latin typeface="Times New Roman" pitchFamily="18" charset="0"/>
                <a:cs typeface="Times New Roman" pitchFamily="18" charset="0"/>
              </a:rPr>
              <a:t>area </a:t>
            </a:r>
            <a:r>
              <a:rPr lang="en-US" sz="2400" dirty="0" smtClean="0"/>
              <a:t>796,095</a:t>
            </a:r>
            <a:r>
              <a:rPr lang="en-US" sz="2400" dirty="0" smtClean="0">
                <a:latin typeface="Times New Roman" pitchFamily="18" charset="0"/>
                <a:cs typeface="Times New Roman" pitchFamily="18" charset="0"/>
              </a:rPr>
              <a:t>square km  </a:t>
            </a:r>
            <a:r>
              <a:rPr lang="en-US" sz="1400" dirty="0" smtClean="0">
                <a:latin typeface="Times New Roman" pitchFamily="18" charset="0"/>
                <a:cs typeface="Times New Roman" pitchFamily="18" charset="0"/>
              </a:rPr>
              <a:t>(</a:t>
            </a:r>
            <a:r>
              <a:rPr lang="en-US" sz="1400" dirty="0">
                <a:latin typeface="Times New Roman" pitchFamily="18" charset="0"/>
                <a:cs typeface="Times New Roman" pitchFamily="18" charset="0"/>
              </a:rPr>
              <a:t>803,940) </a:t>
            </a:r>
            <a:endParaRPr lang="en-US" sz="2400" dirty="0">
              <a:latin typeface="Times New Roman" pitchFamily="18" charset="0"/>
              <a:cs typeface="Times New Roman" pitchFamily="18" charset="0"/>
            </a:endParaRPr>
          </a:p>
          <a:p>
            <a:pPr algn="just"/>
            <a:r>
              <a:rPr lang="en-US" sz="2400" dirty="0" smtClean="0">
                <a:latin typeface="Times New Roman" pitchFamily="18" charset="0"/>
                <a:cs typeface="Times New Roman" pitchFamily="18" charset="0"/>
              </a:rPr>
              <a:t>International Borders </a:t>
            </a:r>
          </a:p>
          <a:p>
            <a:pPr lvl="1" algn="just"/>
            <a:r>
              <a:rPr lang="en-US" sz="2000" dirty="0" smtClean="0">
                <a:latin typeface="Times New Roman" pitchFamily="18" charset="0"/>
                <a:cs typeface="Times New Roman" pitchFamily="18" charset="0"/>
              </a:rPr>
              <a:t>India to its east, </a:t>
            </a:r>
            <a:r>
              <a:rPr lang="en-US" sz="2400" dirty="0" smtClean="0">
                <a:latin typeface="Times New Roman" pitchFamily="18" charset="0"/>
                <a:cs typeface="Times New Roman" pitchFamily="18" charset="0"/>
              </a:rPr>
              <a:t>which has a 2,912 km (1,809 mile) border with Pakistan</a:t>
            </a:r>
          </a:p>
          <a:p>
            <a:pPr lvl="1" algn="just"/>
            <a:r>
              <a:rPr lang="en-US" sz="2400" dirty="0" smtClean="0">
                <a:latin typeface="Times New Roman" pitchFamily="18" charset="0"/>
                <a:cs typeface="Times New Roman" pitchFamily="18" charset="0"/>
              </a:rPr>
              <a:t>To the west is Iran, with a 909 km (565 mile) border with Pakistan</a:t>
            </a:r>
          </a:p>
          <a:p>
            <a:pPr lvl="1" algn="just"/>
            <a:r>
              <a:rPr lang="en-US" sz="2400" dirty="0" smtClean="0">
                <a:latin typeface="Times New Roman" pitchFamily="18" charset="0"/>
                <a:cs typeface="Times New Roman" pitchFamily="18" charset="0"/>
              </a:rPr>
              <a:t>To Pakistan's northwest lies Afghanistan, with a shared border of 2,430 km (1,510 miles)</a:t>
            </a:r>
          </a:p>
          <a:p>
            <a:pPr lvl="1" algn="just"/>
            <a:r>
              <a:rPr lang="en-US" sz="2400" dirty="0" smtClean="0">
                <a:latin typeface="Times New Roman" pitchFamily="18" charset="0"/>
                <a:cs typeface="Times New Roman" pitchFamily="18" charset="0"/>
              </a:rPr>
              <a:t> China is towards the northeast and has a 523 km (325 mile) border with Pakistan</a:t>
            </a:r>
          </a:p>
          <a:p>
            <a:pPr lvl="1" algn="just"/>
            <a:r>
              <a:rPr lang="en-US" sz="2400" dirty="0" smtClean="0">
                <a:latin typeface="Times New Roman" pitchFamily="18" charset="0"/>
                <a:cs typeface="Times New Roman" pitchFamily="18" charset="0"/>
              </a:rPr>
              <a:t>To the south is the Arabian Sea, with 1,046 km (650 mile) of coastline</a:t>
            </a:r>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462825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28650" y="838200"/>
            <a:ext cx="7886700" cy="5338763"/>
          </a:xfrm>
        </p:spPr>
        <p:txBody>
          <a:bodyPr/>
          <a:lstStyle/>
          <a:p>
            <a:pPr algn="just"/>
            <a:r>
              <a:rPr lang="en-US" dirty="0">
                <a:latin typeface="Times New Roman" pitchFamily="18" charset="0"/>
                <a:cs typeface="Times New Roman" pitchFamily="18" charset="0"/>
              </a:rPr>
              <a:t>A panhandle of Afghanistan territory in the northwest, the </a:t>
            </a:r>
            <a:r>
              <a:rPr lang="en-US" b="1" u="sng" dirty="0" err="1">
                <a:latin typeface="Times New Roman" pitchFamily="18" charset="0"/>
                <a:cs typeface="Times New Roman" pitchFamily="18" charset="0"/>
              </a:rPr>
              <a:t>Wakhan</a:t>
            </a:r>
            <a:r>
              <a:rPr lang="en-US" b="1" u="sng" dirty="0">
                <a:latin typeface="Times New Roman" pitchFamily="18" charset="0"/>
                <a:cs typeface="Times New Roman" pitchFamily="18" charset="0"/>
              </a:rPr>
              <a:t> Corridor</a:t>
            </a:r>
            <a:r>
              <a:rPr lang="en-US" dirty="0">
                <a:latin typeface="Times New Roman" pitchFamily="18" charset="0"/>
                <a:cs typeface="Times New Roman" pitchFamily="18" charset="0"/>
              </a:rPr>
              <a:t>, separates Pakistan and Tajikistan</a:t>
            </a:r>
            <a:r>
              <a:rPr lang="en-US" dirty="0" smtClean="0">
                <a:latin typeface="Times New Roman" pitchFamily="18" charset="0"/>
                <a:cs typeface="Times New Roman" pitchFamily="18" charset="0"/>
              </a:rPr>
              <a:t>.</a:t>
            </a:r>
          </a:p>
          <a:p>
            <a:pPr lvl="1" algn="just"/>
            <a:r>
              <a:rPr lang="en-US" dirty="0"/>
              <a:t>about 350 km long and 13–65 </a:t>
            </a:r>
            <a:r>
              <a:rPr lang="en-US" dirty="0" smtClean="0"/>
              <a:t>kilometers </a:t>
            </a:r>
            <a:r>
              <a:rPr lang="en-US" dirty="0"/>
              <a:t>wide</a:t>
            </a:r>
            <a:endParaRPr lang="en-US" dirty="0" smtClean="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 </a:t>
            </a:r>
            <a:r>
              <a:rPr lang="en-US" dirty="0">
                <a:latin typeface="Times New Roman" pitchFamily="18" charset="0"/>
                <a:cs typeface="Times New Roman" pitchFamily="18" charset="0"/>
              </a:rPr>
              <a:t>Jammu and Kashmir is a disputed territory located between Pakistan and India. </a:t>
            </a:r>
            <a:endParaRPr lang="en-US" dirty="0" smtClean="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Pakistan </a:t>
            </a:r>
            <a:r>
              <a:rPr lang="en-US" dirty="0">
                <a:latin typeface="Times New Roman" pitchFamily="18" charset="0"/>
                <a:cs typeface="Times New Roman" pitchFamily="18" charset="0"/>
              </a:rPr>
              <a:t>controls a portion of the territory as Azad (Free) Kashmir and the Northern Areas, while India controls a portion as the state of Jammu and </a:t>
            </a:r>
            <a:r>
              <a:rPr lang="en-US" dirty="0" smtClean="0">
                <a:latin typeface="Times New Roman" pitchFamily="18" charset="0"/>
                <a:cs typeface="Times New Roman" pitchFamily="18" charset="0"/>
              </a:rPr>
              <a:t>Kashmir</a:t>
            </a:r>
          </a:p>
          <a:p>
            <a:pPr algn="just"/>
            <a:r>
              <a:rPr lang="en-US" dirty="0" smtClean="0">
                <a:latin typeface="Times New Roman" pitchFamily="18" charset="0"/>
                <a:cs typeface="Times New Roman" pitchFamily="18" charset="0"/>
              </a:rPr>
              <a:t>Geo-Strategic Location</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546723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90600" y="914400"/>
            <a:ext cx="7620000" cy="4190999"/>
          </a:xfrm>
          <a:prstGeom prst="rect">
            <a:avLst/>
          </a:prstGeom>
        </p:spPr>
      </p:pic>
    </p:spTree>
    <p:extLst>
      <p:ext uri="{BB962C8B-B14F-4D97-AF65-F5344CB8AC3E}">
        <p14:creationId xmlns:p14="http://schemas.microsoft.com/office/powerpoint/2010/main" val="4076770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28650" y="990600"/>
            <a:ext cx="7886700" cy="5186363"/>
          </a:xfrm>
        </p:spPr>
        <p:txBody>
          <a:bodyPr/>
          <a:lstStyle/>
          <a:p>
            <a:pPr algn="just"/>
            <a:r>
              <a:rPr lang="en-US" sz="2400" dirty="0">
                <a:latin typeface="Times New Roman" pitchFamily="18" charset="0"/>
                <a:cs typeface="Times New Roman" pitchFamily="18" charset="0"/>
              </a:rPr>
              <a:t>The variety of landscape divides Pakistan into </a:t>
            </a:r>
            <a:r>
              <a:rPr lang="en-US" sz="2400" dirty="0" smtClean="0">
                <a:latin typeface="Times New Roman" pitchFamily="18" charset="0"/>
                <a:cs typeface="Times New Roman" pitchFamily="18" charset="0"/>
              </a:rPr>
              <a:t>five major </a:t>
            </a:r>
            <a:r>
              <a:rPr lang="en-US" sz="2400" dirty="0">
                <a:latin typeface="Times New Roman" pitchFamily="18" charset="0"/>
                <a:cs typeface="Times New Roman" pitchFamily="18" charset="0"/>
              </a:rPr>
              <a:t>regions </a:t>
            </a:r>
          </a:p>
          <a:p>
            <a:pPr lvl="1" algn="just"/>
            <a:r>
              <a:rPr lang="en-US" sz="2000" dirty="0" smtClean="0">
                <a:latin typeface="Times New Roman" pitchFamily="18" charset="0"/>
                <a:cs typeface="Times New Roman" pitchFamily="18" charset="0"/>
              </a:rPr>
              <a:t>North </a:t>
            </a:r>
            <a:r>
              <a:rPr lang="en-US" sz="2000" dirty="0">
                <a:latin typeface="Times New Roman" pitchFamily="18" charset="0"/>
                <a:cs typeface="Times New Roman" pitchFamily="18" charset="0"/>
              </a:rPr>
              <a:t>High Mountainous </a:t>
            </a:r>
            <a:r>
              <a:rPr lang="en-US" sz="2000" dirty="0" smtClean="0">
                <a:latin typeface="Times New Roman" pitchFamily="18" charset="0"/>
                <a:cs typeface="Times New Roman" pitchFamily="18" charset="0"/>
              </a:rPr>
              <a:t>Region</a:t>
            </a:r>
          </a:p>
          <a:p>
            <a:pPr lvl="1" algn="just"/>
            <a:r>
              <a:rPr lang="en-US" sz="2000" dirty="0">
                <a:latin typeface="Times New Roman" pitchFamily="18" charset="0"/>
                <a:cs typeface="Times New Roman" pitchFamily="18" charset="0"/>
              </a:rPr>
              <a:t>T</a:t>
            </a:r>
            <a:r>
              <a:rPr lang="en-US" sz="2000" dirty="0" smtClean="0">
                <a:latin typeface="Times New Roman" pitchFamily="18" charset="0"/>
                <a:cs typeface="Times New Roman" pitchFamily="18" charset="0"/>
              </a:rPr>
              <a:t>he </a:t>
            </a:r>
            <a:r>
              <a:rPr lang="en-US" sz="2000" dirty="0">
                <a:latin typeface="Times New Roman" pitchFamily="18" charset="0"/>
                <a:cs typeface="Times New Roman" pitchFamily="18" charset="0"/>
              </a:rPr>
              <a:t>Western Low Mountainous </a:t>
            </a:r>
            <a:r>
              <a:rPr lang="en-US" sz="2000" dirty="0" smtClean="0">
                <a:latin typeface="Times New Roman" pitchFamily="18" charset="0"/>
                <a:cs typeface="Times New Roman" pitchFamily="18" charset="0"/>
              </a:rPr>
              <a:t>Region </a:t>
            </a:r>
          </a:p>
          <a:p>
            <a:pPr lvl="1" algn="just"/>
            <a:r>
              <a:rPr lang="en-US" sz="2000" dirty="0" smtClean="0">
                <a:latin typeface="Times New Roman" pitchFamily="18" charset="0"/>
                <a:cs typeface="Times New Roman" pitchFamily="18" charset="0"/>
              </a:rPr>
              <a:t>The Baluchistan Plateau</a:t>
            </a:r>
          </a:p>
          <a:p>
            <a:pPr lvl="1" algn="just"/>
            <a:r>
              <a:rPr lang="en-US" sz="2000" dirty="0" smtClean="0">
                <a:latin typeface="Times New Roman" pitchFamily="18" charset="0"/>
                <a:cs typeface="Times New Roman" pitchFamily="18" charset="0"/>
              </a:rPr>
              <a:t>The </a:t>
            </a:r>
            <a:r>
              <a:rPr lang="en-US" sz="2000" dirty="0" err="1">
                <a:latin typeface="Times New Roman" pitchFamily="18" charset="0"/>
                <a:cs typeface="Times New Roman" pitchFamily="18" charset="0"/>
              </a:rPr>
              <a:t>Pothohar</a:t>
            </a:r>
            <a:r>
              <a:rPr lang="en-US" sz="2000" dirty="0">
                <a:latin typeface="Times New Roman" pitchFamily="18" charset="0"/>
                <a:cs typeface="Times New Roman" pitchFamily="18" charset="0"/>
              </a:rPr>
              <a:t> </a:t>
            </a:r>
            <a:r>
              <a:rPr lang="en-US" sz="2000" dirty="0" smtClean="0">
                <a:latin typeface="Times New Roman" pitchFamily="18" charset="0"/>
                <a:cs typeface="Times New Roman" pitchFamily="18" charset="0"/>
              </a:rPr>
              <a:t>Uplands </a:t>
            </a:r>
          </a:p>
          <a:p>
            <a:pPr lvl="1" algn="just"/>
            <a:r>
              <a:rPr lang="en-US" sz="2000" dirty="0" smtClean="0">
                <a:latin typeface="Times New Roman" pitchFamily="18" charset="0"/>
                <a:cs typeface="Times New Roman" pitchFamily="18" charset="0"/>
              </a:rPr>
              <a:t>The </a:t>
            </a:r>
            <a:r>
              <a:rPr lang="en-US" sz="2000" dirty="0">
                <a:latin typeface="Times New Roman" pitchFamily="18" charset="0"/>
                <a:cs typeface="Times New Roman" pitchFamily="18" charset="0"/>
              </a:rPr>
              <a:t>Punjab and the Sindh </a:t>
            </a:r>
            <a:r>
              <a:rPr lang="en-US" sz="2000" dirty="0" smtClean="0">
                <a:latin typeface="Times New Roman" pitchFamily="18" charset="0"/>
                <a:cs typeface="Times New Roman" pitchFamily="18" charset="0"/>
              </a:rPr>
              <a:t>Plains</a:t>
            </a:r>
          </a:p>
          <a:p>
            <a:pPr marL="457200" lvl="1" indent="0" algn="just">
              <a:buNone/>
            </a:pPr>
            <a:endParaRPr lang="en-US" sz="2000" dirty="0">
              <a:latin typeface="Times New Roman" pitchFamily="18" charset="0"/>
              <a:cs typeface="Times New Roman" pitchFamily="18" charset="0"/>
            </a:endParaRPr>
          </a:p>
          <a:p>
            <a:pPr lvl="0" algn="just"/>
            <a:r>
              <a:rPr lang="en-US" sz="2400" dirty="0" smtClean="0">
                <a:solidFill>
                  <a:prstClr val="black"/>
                </a:solidFill>
                <a:latin typeface="Times New Roman" pitchFamily="18" charset="0"/>
                <a:cs typeface="Times New Roman" pitchFamily="18" charset="0"/>
              </a:rPr>
              <a:t>Continuous </a:t>
            </a:r>
            <a:r>
              <a:rPr lang="en-US" sz="2400" dirty="0">
                <a:solidFill>
                  <a:prstClr val="black"/>
                </a:solidFill>
                <a:latin typeface="Times New Roman" pitchFamily="18" charset="0"/>
                <a:cs typeface="Times New Roman" pitchFamily="18" charset="0"/>
              </a:rPr>
              <a:t>massive mountainous tract in the north, the west and south-west and a large fertile plain, the Indus plain. </a:t>
            </a:r>
            <a:endParaRPr lang="en-US" sz="2400" dirty="0" smtClean="0">
              <a:solidFill>
                <a:prstClr val="black"/>
              </a:solidFill>
              <a:latin typeface="Times New Roman" pitchFamily="18" charset="0"/>
              <a:cs typeface="Times New Roman" pitchFamily="18" charset="0"/>
            </a:endParaRPr>
          </a:p>
          <a:p>
            <a:pPr lvl="0" algn="just"/>
            <a:r>
              <a:rPr lang="en-US" sz="2400" dirty="0" smtClean="0">
                <a:solidFill>
                  <a:prstClr val="black"/>
                </a:solidFill>
                <a:latin typeface="Times New Roman" pitchFamily="18" charset="0"/>
                <a:cs typeface="Times New Roman" pitchFamily="18" charset="0"/>
              </a:rPr>
              <a:t>3/5 of the land is based on rough mountainous regions and plateaus</a:t>
            </a:r>
          </a:p>
          <a:p>
            <a:pPr lvl="0" algn="just"/>
            <a:r>
              <a:rPr lang="en-US" sz="2400" dirty="0" smtClean="0">
                <a:solidFill>
                  <a:prstClr val="black"/>
                </a:solidFill>
                <a:latin typeface="Times New Roman" pitchFamily="18" charset="0"/>
                <a:cs typeface="Times New Roman" pitchFamily="18" charset="0"/>
              </a:rPr>
              <a:t>The </a:t>
            </a:r>
            <a:r>
              <a:rPr lang="en-US" sz="2400" dirty="0">
                <a:solidFill>
                  <a:prstClr val="black"/>
                </a:solidFill>
                <a:latin typeface="Times New Roman" pitchFamily="18" charset="0"/>
                <a:cs typeface="Times New Roman" pitchFamily="18" charset="0"/>
              </a:rPr>
              <a:t>remaining </a:t>
            </a:r>
            <a:r>
              <a:rPr lang="en-US" sz="2400" dirty="0" smtClean="0">
                <a:solidFill>
                  <a:prstClr val="black"/>
                </a:solidFill>
                <a:latin typeface="Times New Roman" pitchFamily="18" charset="0"/>
                <a:cs typeface="Times New Roman" pitchFamily="18" charset="0"/>
              </a:rPr>
              <a:t>2/5 </a:t>
            </a:r>
            <a:r>
              <a:rPr lang="en-US" sz="2400" dirty="0">
                <a:solidFill>
                  <a:prstClr val="black"/>
                </a:solidFill>
                <a:latin typeface="Times New Roman" pitchFamily="18" charset="0"/>
                <a:cs typeface="Times New Roman" pitchFamily="18" charset="0"/>
              </a:rPr>
              <a:t>constitutes a wide expanse of level plain</a:t>
            </a:r>
            <a:endParaRPr lang="en-US" sz="2400" dirty="0" smtClean="0">
              <a:solidFill>
                <a:prstClr val="black"/>
              </a:solidFill>
              <a:latin typeface="Times New Roman" pitchFamily="18" charset="0"/>
              <a:cs typeface="Times New Roman" pitchFamily="18" charset="0"/>
            </a:endParaRPr>
          </a:p>
        </p:txBody>
      </p:sp>
    </p:spTree>
    <p:extLst>
      <p:ext uri="{BB962C8B-B14F-4D97-AF65-F5344CB8AC3E}">
        <p14:creationId xmlns:p14="http://schemas.microsoft.com/office/powerpoint/2010/main" val="9152756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3648"/>
            <a:ext cx="9144000" cy="6871648"/>
          </a:xfrm>
          <a:prstGeom prst="rect">
            <a:avLst/>
          </a:prstGeom>
        </p:spPr>
      </p:pic>
    </p:spTree>
    <p:extLst>
      <p:ext uri="{BB962C8B-B14F-4D97-AF65-F5344CB8AC3E}">
        <p14:creationId xmlns:p14="http://schemas.microsoft.com/office/powerpoint/2010/main" val="33016045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8650" y="365126"/>
            <a:ext cx="7886700" cy="1158873"/>
          </a:xfrm>
        </p:spPr>
        <p:txBody>
          <a:bodyPr/>
          <a:lstStyle/>
          <a:p>
            <a:r>
              <a:rPr lang="en-US" dirty="0" smtClean="0"/>
              <a:t>Mountains</a:t>
            </a:r>
            <a:endParaRPr lang="en-US" dirty="0"/>
          </a:p>
        </p:txBody>
      </p:sp>
      <p:sp>
        <p:nvSpPr>
          <p:cNvPr id="3" name="Content Placeholder 2"/>
          <p:cNvSpPr>
            <a:spLocks noGrp="1"/>
          </p:cNvSpPr>
          <p:nvPr>
            <p:ph idx="1"/>
          </p:nvPr>
        </p:nvSpPr>
        <p:spPr>
          <a:xfrm>
            <a:off x="628650" y="1828799"/>
            <a:ext cx="7886700" cy="4348163"/>
          </a:xfrm>
        </p:spPr>
        <p:txBody>
          <a:bodyPr>
            <a:normAutofit/>
          </a:bodyPr>
          <a:lstStyle/>
          <a:p>
            <a:pPr lvl="0" algn="just"/>
            <a:r>
              <a:rPr lang="en-US" sz="2400" dirty="0">
                <a:solidFill>
                  <a:prstClr val="black"/>
                </a:solidFill>
                <a:latin typeface="Times New Roman" pitchFamily="18" charset="0"/>
                <a:cs typeface="Times New Roman" pitchFamily="18" charset="0"/>
              </a:rPr>
              <a:t>The northern mountain system, comprising the </a:t>
            </a:r>
            <a:r>
              <a:rPr lang="en-US" sz="2400" u="sng" dirty="0">
                <a:solidFill>
                  <a:prstClr val="black"/>
                </a:solidFill>
                <a:latin typeface="Times New Roman" pitchFamily="18" charset="0"/>
                <a:cs typeface="Times New Roman" pitchFamily="18" charset="0"/>
              </a:rPr>
              <a:t>Karakoram</a:t>
            </a:r>
            <a:r>
              <a:rPr lang="en-US" sz="2400" dirty="0">
                <a:solidFill>
                  <a:prstClr val="black"/>
                </a:solidFill>
                <a:latin typeface="Times New Roman" pitchFamily="18" charset="0"/>
                <a:cs typeface="Times New Roman" pitchFamily="18" charset="0"/>
              </a:rPr>
              <a:t>, the great </a:t>
            </a:r>
            <a:r>
              <a:rPr lang="en-US" sz="2400" u="sng" dirty="0">
                <a:solidFill>
                  <a:prstClr val="black"/>
                </a:solidFill>
                <a:latin typeface="Times New Roman" pitchFamily="18" charset="0"/>
                <a:cs typeface="Times New Roman" pitchFamily="18" charset="0"/>
              </a:rPr>
              <a:t>Himalayas</a:t>
            </a:r>
            <a:r>
              <a:rPr lang="en-US" sz="2400" dirty="0">
                <a:solidFill>
                  <a:prstClr val="black"/>
                </a:solidFill>
                <a:latin typeface="Times New Roman" pitchFamily="18" charset="0"/>
                <a:cs typeface="Times New Roman" pitchFamily="18" charset="0"/>
              </a:rPr>
              <a:t>, and the </a:t>
            </a:r>
            <a:r>
              <a:rPr lang="en-US" sz="2400" u="sng" dirty="0">
                <a:solidFill>
                  <a:prstClr val="black"/>
                </a:solidFill>
                <a:latin typeface="Times New Roman" pitchFamily="18" charset="0"/>
                <a:cs typeface="Times New Roman" pitchFamily="18" charset="0"/>
              </a:rPr>
              <a:t>Hindu-Kush,</a:t>
            </a:r>
            <a:r>
              <a:rPr lang="en-US" sz="2400" dirty="0">
                <a:solidFill>
                  <a:prstClr val="black"/>
                </a:solidFill>
                <a:latin typeface="Times New Roman" pitchFamily="18" charset="0"/>
                <a:cs typeface="Times New Roman" pitchFamily="18" charset="0"/>
              </a:rPr>
              <a:t> has enormous mass of snow and glaciers and 100 peaks of over 5,400 m. in elevation. K-2 ( the second highest peak in the world</a:t>
            </a:r>
            <a:r>
              <a:rPr lang="en-US" dirty="0" smtClean="0">
                <a:solidFill>
                  <a:prstClr val="black"/>
                </a:solidFill>
              </a:rPr>
              <a:t>)</a:t>
            </a:r>
          </a:p>
          <a:p>
            <a:pPr marL="0" lvl="0" indent="0" algn="just">
              <a:buNone/>
            </a:pPr>
            <a:endParaRPr lang="en-US" dirty="0" smtClean="0"/>
          </a:p>
          <a:p>
            <a:pPr lvl="1"/>
            <a:r>
              <a:rPr lang="en-US" sz="2000" dirty="0" smtClean="0"/>
              <a:t>Hindu Kush: </a:t>
            </a:r>
            <a:r>
              <a:rPr lang="en-US" sz="2000" dirty="0"/>
              <a:t>Pakistan and Afghanistan Highest point Tirich Mir (25,289 </a:t>
            </a:r>
            <a:r>
              <a:rPr lang="en-US" sz="2000" dirty="0" err="1"/>
              <a:t>ft</a:t>
            </a:r>
            <a:r>
              <a:rPr lang="en-US" sz="2000" dirty="0"/>
              <a:t>) </a:t>
            </a:r>
            <a:endParaRPr lang="en-US" sz="2000" dirty="0" smtClean="0"/>
          </a:p>
          <a:p>
            <a:pPr lvl="1"/>
            <a:r>
              <a:rPr lang="en-US" sz="2000" dirty="0" smtClean="0"/>
              <a:t>Karakorum Range: </a:t>
            </a:r>
            <a:r>
              <a:rPr lang="en-US" sz="2000" dirty="0"/>
              <a:t>Pakistan, India, China borders Includes K2 Karakorum highway Connects </a:t>
            </a:r>
            <a:r>
              <a:rPr lang="en-US" sz="2000" dirty="0" err="1"/>
              <a:t>Gilgit</a:t>
            </a:r>
            <a:r>
              <a:rPr lang="en-US" sz="2000" dirty="0"/>
              <a:t> with Xinjiang </a:t>
            </a:r>
            <a:endParaRPr lang="en-US" sz="2000" dirty="0" smtClean="0"/>
          </a:p>
          <a:p>
            <a:pPr lvl="1"/>
            <a:r>
              <a:rPr lang="en-US" sz="2000" dirty="0" smtClean="0"/>
              <a:t>Himalayas: Pak, </a:t>
            </a:r>
            <a:r>
              <a:rPr lang="en-US" sz="2000" dirty="0"/>
              <a:t>India, China, Nepal, Bhutan Indus river arise in the Himalayas. Mount Everest (Nepal and China) </a:t>
            </a:r>
            <a:endParaRPr lang="en-US" sz="2000" dirty="0" smtClean="0"/>
          </a:p>
        </p:txBody>
      </p:sp>
    </p:spTree>
    <p:extLst>
      <p:ext uri="{BB962C8B-B14F-4D97-AF65-F5344CB8AC3E}">
        <p14:creationId xmlns:p14="http://schemas.microsoft.com/office/powerpoint/2010/main" val="652723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838200"/>
            <a:ext cx="7886700" cy="4038600"/>
          </a:xfrm>
        </p:spPr>
        <p:txBody>
          <a:bodyPr/>
          <a:lstStyle/>
          <a:p>
            <a:pPr lvl="0" algn="just"/>
            <a:r>
              <a:rPr lang="en-US" sz="2400" dirty="0">
                <a:solidFill>
                  <a:prstClr val="black"/>
                </a:solidFill>
                <a:latin typeface="Times New Roman" pitchFamily="18" charset="0"/>
                <a:cs typeface="Times New Roman" pitchFamily="18" charset="0"/>
              </a:rPr>
              <a:t>The western mountain ranges, not so high as in the north, comprise the </a:t>
            </a:r>
            <a:endParaRPr lang="en-US" sz="2400" dirty="0" smtClean="0">
              <a:solidFill>
                <a:prstClr val="black"/>
              </a:solidFill>
              <a:latin typeface="Times New Roman" pitchFamily="18" charset="0"/>
              <a:cs typeface="Times New Roman" pitchFamily="18" charset="0"/>
            </a:endParaRPr>
          </a:p>
          <a:p>
            <a:pPr lvl="1" algn="just"/>
            <a:r>
              <a:rPr lang="en-US" sz="2000" u="sng" dirty="0" err="1" smtClean="0">
                <a:solidFill>
                  <a:prstClr val="black"/>
                </a:solidFill>
                <a:latin typeface="Times New Roman" pitchFamily="18" charset="0"/>
                <a:cs typeface="Times New Roman" pitchFamily="18" charset="0"/>
              </a:rPr>
              <a:t>Sufed</a:t>
            </a:r>
            <a:r>
              <a:rPr lang="en-US" sz="2000" u="sng" dirty="0" smtClean="0">
                <a:solidFill>
                  <a:prstClr val="black"/>
                </a:solidFill>
                <a:latin typeface="Times New Roman" pitchFamily="18" charset="0"/>
                <a:cs typeface="Times New Roman" pitchFamily="18" charset="0"/>
              </a:rPr>
              <a:t> </a:t>
            </a:r>
            <a:r>
              <a:rPr lang="en-US" sz="2000" u="sng" dirty="0" err="1" smtClean="0">
                <a:solidFill>
                  <a:prstClr val="black"/>
                </a:solidFill>
                <a:latin typeface="Times New Roman" pitchFamily="18" charset="0"/>
                <a:cs typeface="Times New Roman" pitchFamily="18" charset="0"/>
              </a:rPr>
              <a:t>Koh</a:t>
            </a:r>
            <a:r>
              <a:rPr lang="en-US" sz="2000" u="sng" dirty="0" smtClean="0">
                <a:solidFill>
                  <a:prstClr val="black"/>
                </a:solidFill>
                <a:latin typeface="Times New Roman" pitchFamily="18" charset="0"/>
                <a:cs typeface="Times New Roman" pitchFamily="18" charset="0"/>
              </a:rPr>
              <a:t>: </a:t>
            </a:r>
            <a:r>
              <a:rPr lang="en-US" sz="2000" dirty="0"/>
              <a:t>south of the </a:t>
            </a:r>
            <a:r>
              <a:rPr lang="en-US" sz="2000" dirty="0" smtClean="0"/>
              <a:t>Kabul River </a:t>
            </a:r>
            <a:r>
              <a:rPr lang="en-US" sz="2000" dirty="0"/>
              <a:t>and forming a border with Afghanistan. spread over </a:t>
            </a:r>
            <a:r>
              <a:rPr lang="en-US" sz="2000" dirty="0" err="1" smtClean="0"/>
              <a:t>Kohat</a:t>
            </a:r>
            <a:r>
              <a:rPr lang="en-US" sz="2000" dirty="0" smtClean="0"/>
              <a:t> </a:t>
            </a:r>
            <a:r>
              <a:rPr lang="en-US" sz="2000" dirty="0"/>
              <a:t>district, Khyber </a:t>
            </a:r>
            <a:r>
              <a:rPr lang="en-US" sz="2000" dirty="0" err="1"/>
              <a:t>Pakhtunkhwa</a:t>
            </a:r>
            <a:endParaRPr lang="en-US" sz="2000" dirty="0">
              <a:solidFill>
                <a:prstClr val="black"/>
              </a:solidFill>
              <a:latin typeface="Times New Roman" pitchFamily="18" charset="0"/>
              <a:cs typeface="Times New Roman" pitchFamily="18" charset="0"/>
            </a:endParaRPr>
          </a:p>
          <a:p>
            <a:pPr lvl="1" algn="just"/>
            <a:r>
              <a:rPr lang="en-US" sz="2000" u="sng" dirty="0" err="1" smtClean="0">
                <a:solidFill>
                  <a:prstClr val="black"/>
                </a:solidFill>
                <a:latin typeface="Times New Roman" pitchFamily="18" charset="0"/>
                <a:cs typeface="Times New Roman" pitchFamily="18" charset="0"/>
              </a:rPr>
              <a:t>Sulaiman</a:t>
            </a:r>
            <a:r>
              <a:rPr lang="en-US" sz="2000" dirty="0" smtClean="0">
                <a:solidFill>
                  <a:prstClr val="black"/>
                </a:solidFill>
                <a:latin typeface="Times New Roman" pitchFamily="18" charset="0"/>
                <a:cs typeface="Times New Roman" pitchFamily="18" charset="0"/>
              </a:rPr>
              <a:t> Range: south of </a:t>
            </a:r>
            <a:r>
              <a:rPr lang="en-US" sz="2000" dirty="0" err="1" smtClean="0">
                <a:solidFill>
                  <a:prstClr val="black"/>
                </a:solidFill>
                <a:latin typeface="Times New Roman" pitchFamily="18" charset="0"/>
                <a:cs typeface="Times New Roman" pitchFamily="18" charset="0"/>
              </a:rPr>
              <a:t>Gumal</a:t>
            </a:r>
            <a:r>
              <a:rPr lang="en-US" sz="2000" dirty="0" smtClean="0">
                <a:solidFill>
                  <a:prstClr val="black"/>
                </a:solidFill>
                <a:latin typeface="Times New Roman" pitchFamily="18" charset="0"/>
                <a:cs typeface="Times New Roman" pitchFamily="18" charset="0"/>
              </a:rPr>
              <a:t> river, </a:t>
            </a:r>
            <a:r>
              <a:rPr lang="en-US" sz="2000" dirty="0"/>
              <a:t>The </a:t>
            </a:r>
            <a:r>
              <a:rPr lang="en-US" sz="2000" dirty="0" err="1"/>
              <a:t>Sulaiman</a:t>
            </a:r>
            <a:r>
              <a:rPr lang="en-US" sz="2000" dirty="0"/>
              <a:t> Range tapers into the </a:t>
            </a:r>
            <a:r>
              <a:rPr lang="en-US" sz="2000" dirty="0" err="1"/>
              <a:t>Marri</a:t>
            </a:r>
            <a:r>
              <a:rPr lang="en-US" sz="2000" dirty="0"/>
              <a:t> and </a:t>
            </a:r>
            <a:r>
              <a:rPr lang="en-US" sz="2000" dirty="0" err="1" smtClean="0"/>
              <a:t>Bugti</a:t>
            </a:r>
            <a:r>
              <a:rPr lang="en-US" sz="2000" dirty="0" smtClean="0"/>
              <a:t> </a:t>
            </a:r>
            <a:r>
              <a:rPr lang="en-US" sz="2000" dirty="0"/>
              <a:t>hills in the south</a:t>
            </a:r>
            <a:endParaRPr lang="en-US" sz="2000" dirty="0">
              <a:solidFill>
                <a:prstClr val="black"/>
              </a:solidFill>
              <a:latin typeface="Times New Roman" pitchFamily="18" charset="0"/>
              <a:cs typeface="Times New Roman" pitchFamily="18" charset="0"/>
            </a:endParaRPr>
          </a:p>
          <a:p>
            <a:endParaRPr lang="en-US" dirty="0"/>
          </a:p>
        </p:txBody>
      </p:sp>
    </p:spTree>
    <p:extLst>
      <p:ext uri="{BB962C8B-B14F-4D97-AF65-F5344CB8AC3E}">
        <p14:creationId xmlns:p14="http://schemas.microsoft.com/office/powerpoint/2010/main" val="352470218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docProps/app.xml><?xml version="1.0" encoding="utf-8"?>
<Properties xmlns="http://schemas.openxmlformats.org/officeDocument/2006/extended-properties" xmlns:vt="http://schemas.openxmlformats.org/officeDocument/2006/docPropsVTypes">
  <Template>Office Theme</Template>
  <TotalTime>420</TotalTime>
  <Words>1372</Words>
  <Application>Microsoft Office PowerPoint</Application>
  <PresentationFormat>On-screen Show (4:3)</PresentationFormat>
  <Paragraphs>69</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Times New Roman</vt:lpstr>
      <vt:lpstr>Office Theme</vt:lpstr>
      <vt:lpstr>Geography of Pakistan</vt:lpstr>
      <vt:lpstr>PowerPoint Presentation</vt:lpstr>
      <vt:lpstr>Major Features</vt:lpstr>
      <vt:lpstr>PowerPoint Presentation</vt:lpstr>
      <vt:lpstr>PowerPoint Presentation</vt:lpstr>
      <vt:lpstr>PowerPoint Presentation</vt:lpstr>
      <vt:lpstr>PowerPoint Presentation</vt:lpstr>
      <vt:lpstr>Mountains</vt:lpstr>
      <vt:lpstr>PowerPoint Presentation</vt:lpstr>
      <vt:lpstr>PowerPoint Presentation</vt:lpstr>
      <vt:lpstr>Plateaus (A large flat area of land that is higher than the land around it)</vt:lpstr>
      <vt:lpstr>PowerPoint Presentation</vt:lpstr>
      <vt:lpstr>PowerPoint Presentation</vt:lpstr>
      <vt:lpstr>PowerPoint Presentation</vt:lpstr>
      <vt:lpstr>Plains</vt:lpstr>
      <vt:lpstr>PowerPoint Presentation</vt:lpstr>
      <vt:lpstr>PowerPoint Presentation</vt:lpstr>
      <vt:lpstr>PowerPoint Presentation</vt:lpstr>
      <vt:lpstr>The Indus River</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Geography of Pakistan</dc:title>
  <dc:creator>hp</dc:creator>
  <cp:lastModifiedBy>Windows User</cp:lastModifiedBy>
  <cp:revision>27</cp:revision>
  <dcterms:created xsi:type="dcterms:W3CDTF">2006-08-16T00:00:00Z</dcterms:created>
  <dcterms:modified xsi:type="dcterms:W3CDTF">2020-10-18T10:24:47Z</dcterms:modified>
</cp:coreProperties>
</file>

<file path=docProps/thumbnail.jpeg>
</file>